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566"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E053F2-BB57-429E-BC13-95995F2BA05F}" type="datetimeFigureOut">
              <a:rPr lang="en-US" smtClean="0"/>
              <a:t>1/18/2016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38683C-2CAC-4EA2-BBC7-AC87FA735E0A}" type="slidenum">
              <a:rPr lang="en-US" smtClean="0"/>
              <a:t>‹#›</a:t>
            </a:fld>
            <a:endParaRPr lang="en-US"/>
          </a:p>
        </p:txBody>
      </p:sp>
    </p:spTree>
    <p:extLst>
      <p:ext uri="{BB962C8B-B14F-4D97-AF65-F5344CB8AC3E}">
        <p14:creationId xmlns:p14="http://schemas.microsoft.com/office/powerpoint/2010/main" val="4133695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8683C-2CAC-4EA2-BBC7-AC87FA735E0A}" type="slidenum">
              <a:rPr lang="en-US" smtClean="0"/>
              <a:t>9</a:t>
            </a:fld>
            <a:endParaRPr lang="en-US"/>
          </a:p>
        </p:txBody>
      </p:sp>
    </p:spTree>
    <p:extLst>
      <p:ext uri="{BB962C8B-B14F-4D97-AF65-F5344CB8AC3E}">
        <p14:creationId xmlns:p14="http://schemas.microsoft.com/office/powerpoint/2010/main" val="40616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8683C-2CAC-4EA2-BBC7-AC87FA735E0A}" type="slidenum">
              <a:rPr lang="en-US" smtClean="0"/>
              <a:t>15</a:t>
            </a:fld>
            <a:endParaRPr lang="en-US"/>
          </a:p>
        </p:txBody>
      </p:sp>
    </p:spTree>
    <p:extLst>
      <p:ext uri="{BB962C8B-B14F-4D97-AF65-F5344CB8AC3E}">
        <p14:creationId xmlns:p14="http://schemas.microsoft.com/office/powerpoint/2010/main" val="3205166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658870-7502-47DD-AC0C-009762B52C27}"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8D8A4-D768-47ED-AC4A-0E656826AB12}" type="slidenum">
              <a:rPr lang="en-US" smtClean="0"/>
              <a:t>‹#›</a:t>
            </a:fld>
            <a:endParaRPr lang="en-US"/>
          </a:p>
        </p:txBody>
      </p:sp>
    </p:spTree>
    <p:extLst>
      <p:ext uri="{BB962C8B-B14F-4D97-AF65-F5344CB8AC3E}">
        <p14:creationId xmlns:p14="http://schemas.microsoft.com/office/powerpoint/2010/main" val="344634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658870-7502-47DD-AC0C-009762B52C27}"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8D8A4-D768-47ED-AC4A-0E656826AB12}" type="slidenum">
              <a:rPr lang="en-US" smtClean="0"/>
              <a:t>‹#›</a:t>
            </a:fld>
            <a:endParaRPr lang="en-US"/>
          </a:p>
        </p:txBody>
      </p:sp>
    </p:spTree>
    <p:extLst>
      <p:ext uri="{BB962C8B-B14F-4D97-AF65-F5344CB8AC3E}">
        <p14:creationId xmlns:p14="http://schemas.microsoft.com/office/powerpoint/2010/main" val="135207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658870-7502-47DD-AC0C-009762B52C27}"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8D8A4-D768-47ED-AC4A-0E656826AB12}" type="slidenum">
              <a:rPr lang="en-US" smtClean="0"/>
              <a:t>‹#›</a:t>
            </a:fld>
            <a:endParaRPr lang="en-US"/>
          </a:p>
        </p:txBody>
      </p:sp>
    </p:spTree>
    <p:extLst>
      <p:ext uri="{BB962C8B-B14F-4D97-AF65-F5344CB8AC3E}">
        <p14:creationId xmlns:p14="http://schemas.microsoft.com/office/powerpoint/2010/main" val="226248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658870-7502-47DD-AC0C-009762B52C27}"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8D8A4-D768-47ED-AC4A-0E656826AB12}" type="slidenum">
              <a:rPr lang="en-US" smtClean="0"/>
              <a:t>‹#›</a:t>
            </a:fld>
            <a:endParaRPr lang="en-US"/>
          </a:p>
        </p:txBody>
      </p:sp>
    </p:spTree>
    <p:extLst>
      <p:ext uri="{BB962C8B-B14F-4D97-AF65-F5344CB8AC3E}">
        <p14:creationId xmlns:p14="http://schemas.microsoft.com/office/powerpoint/2010/main" val="11330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658870-7502-47DD-AC0C-009762B52C27}"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78D8A4-D768-47ED-AC4A-0E656826AB12}" type="slidenum">
              <a:rPr lang="en-US" smtClean="0"/>
              <a:t>‹#›</a:t>
            </a:fld>
            <a:endParaRPr lang="en-US"/>
          </a:p>
        </p:txBody>
      </p:sp>
    </p:spTree>
    <p:extLst>
      <p:ext uri="{BB962C8B-B14F-4D97-AF65-F5344CB8AC3E}">
        <p14:creationId xmlns:p14="http://schemas.microsoft.com/office/powerpoint/2010/main" val="2292006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658870-7502-47DD-AC0C-009762B52C27}"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8D8A4-D768-47ED-AC4A-0E656826AB12}" type="slidenum">
              <a:rPr lang="en-US" smtClean="0"/>
              <a:t>‹#›</a:t>
            </a:fld>
            <a:endParaRPr lang="en-US"/>
          </a:p>
        </p:txBody>
      </p:sp>
    </p:spTree>
    <p:extLst>
      <p:ext uri="{BB962C8B-B14F-4D97-AF65-F5344CB8AC3E}">
        <p14:creationId xmlns:p14="http://schemas.microsoft.com/office/powerpoint/2010/main" val="103231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658870-7502-47DD-AC0C-009762B52C27}"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78D8A4-D768-47ED-AC4A-0E656826AB12}" type="slidenum">
              <a:rPr lang="en-US" smtClean="0"/>
              <a:t>‹#›</a:t>
            </a:fld>
            <a:endParaRPr lang="en-US"/>
          </a:p>
        </p:txBody>
      </p:sp>
    </p:spTree>
    <p:extLst>
      <p:ext uri="{BB962C8B-B14F-4D97-AF65-F5344CB8AC3E}">
        <p14:creationId xmlns:p14="http://schemas.microsoft.com/office/powerpoint/2010/main" val="251282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658870-7502-47DD-AC0C-009762B52C27}"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78D8A4-D768-47ED-AC4A-0E656826AB12}" type="slidenum">
              <a:rPr lang="en-US" smtClean="0"/>
              <a:t>‹#›</a:t>
            </a:fld>
            <a:endParaRPr lang="en-US"/>
          </a:p>
        </p:txBody>
      </p:sp>
    </p:spTree>
    <p:extLst>
      <p:ext uri="{BB962C8B-B14F-4D97-AF65-F5344CB8AC3E}">
        <p14:creationId xmlns:p14="http://schemas.microsoft.com/office/powerpoint/2010/main" val="323957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58870-7502-47DD-AC0C-009762B52C27}"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78D8A4-D768-47ED-AC4A-0E656826AB12}" type="slidenum">
              <a:rPr lang="en-US" smtClean="0"/>
              <a:t>‹#›</a:t>
            </a:fld>
            <a:endParaRPr lang="en-US"/>
          </a:p>
        </p:txBody>
      </p:sp>
    </p:spTree>
    <p:extLst>
      <p:ext uri="{BB962C8B-B14F-4D97-AF65-F5344CB8AC3E}">
        <p14:creationId xmlns:p14="http://schemas.microsoft.com/office/powerpoint/2010/main" val="261681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658870-7502-47DD-AC0C-009762B52C27}"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8D8A4-D768-47ED-AC4A-0E656826AB12}" type="slidenum">
              <a:rPr lang="en-US" smtClean="0"/>
              <a:t>‹#›</a:t>
            </a:fld>
            <a:endParaRPr lang="en-US"/>
          </a:p>
        </p:txBody>
      </p:sp>
    </p:spTree>
    <p:extLst>
      <p:ext uri="{BB962C8B-B14F-4D97-AF65-F5344CB8AC3E}">
        <p14:creationId xmlns:p14="http://schemas.microsoft.com/office/powerpoint/2010/main" val="69387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658870-7502-47DD-AC0C-009762B52C27}"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78D8A4-D768-47ED-AC4A-0E656826AB12}" type="slidenum">
              <a:rPr lang="en-US" smtClean="0"/>
              <a:t>‹#›</a:t>
            </a:fld>
            <a:endParaRPr lang="en-US"/>
          </a:p>
        </p:txBody>
      </p:sp>
    </p:spTree>
    <p:extLst>
      <p:ext uri="{BB962C8B-B14F-4D97-AF65-F5344CB8AC3E}">
        <p14:creationId xmlns:p14="http://schemas.microsoft.com/office/powerpoint/2010/main" val="3024920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58870-7502-47DD-AC0C-009762B52C27}" type="datetimeFigureOut">
              <a:rPr lang="en-US" smtClean="0"/>
              <a:t>1/18/2016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8D8A4-D768-47ED-AC4A-0E656826AB12}" type="slidenum">
              <a:rPr lang="en-US" smtClean="0"/>
              <a:t>‹#›</a:t>
            </a:fld>
            <a:endParaRPr lang="en-US"/>
          </a:p>
        </p:txBody>
      </p:sp>
    </p:spTree>
    <p:extLst>
      <p:ext uri="{BB962C8B-B14F-4D97-AF65-F5344CB8AC3E}">
        <p14:creationId xmlns:p14="http://schemas.microsoft.com/office/powerpoint/2010/main" val="3521645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chWk1v50KfQ"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77724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57200" y="2590800"/>
            <a:ext cx="6858000" cy="3200401"/>
          </a:xfrm>
        </p:spPr>
        <p:txBody>
          <a:bodyPr>
            <a:normAutofit/>
          </a:bodyPr>
          <a:lstStyle/>
          <a:p>
            <a:r>
              <a:rPr lang="en-US" sz="8800" dirty="0" smtClean="0">
                <a:solidFill>
                  <a:srgbClr val="FF0000"/>
                </a:solidFill>
              </a:rPr>
              <a:t>Landslides</a:t>
            </a:r>
            <a:endParaRPr lang="en-US" sz="8800" dirty="0">
              <a:solidFill>
                <a:srgbClr val="FF0000"/>
              </a:solidFill>
            </a:endParaRPr>
          </a:p>
        </p:txBody>
      </p:sp>
      <p:sp>
        <p:nvSpPr>
          <p:cNvPr id="3" name="Subtitle 2"/>
          <p:cNvSpPr>
            <a:spLocks noGrp="1"/>
          </p:cNvSpPr>
          <p:nvPr>
            <p:ph type="subTitle" idx="1"/>
          </p:nvPr>
        </p:nvSpPr>
        <p:spPr>
          <a:xfrm flipV="1">
            <a:off x="1371600" y="5638799"/>
            <a:ext cx="6400800" cy="45719"/>
          </a:xfrm>
        </p:spPr>
        <p:txBody>
          <a:bodyPr>
            <a:normAutofit fontScale="25000" lnSpcReduction="20000"/>
          </a:bodyPr>
          <a:lstStyle/>
          <a:p>
            <a:r>
              <a:rPr lang="en-US" dirty="0" smtClean="0"/>
              <a:t>http://</a:t>
            </a:r>
            <a:endParaRPr lang="en-US" dirty="0"/>
          </a:p>
        </p:txBody>
      </p:sp>
    </p:spTree>
    <p:extLst>
      <p:ext uri="{BB962C8B-B14F-4D97-AF65-F5344CB8AC3E}">
        <p14:creationId xmlns:p14="http://schemas.microsoft.com/office/powerpoint/2010/main" val="2336832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05025"/>
            <a:ext cx="868680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61079" y="1219200"/>
            <a:ext cx="8686800" cy="646331"/>
          </a:xfrm>
          <a:prstGeom prst="rect">
            <a:avLst/>
          </a:prstGeom>
        </p:spPr>
        <p:txBody>
          <a:bodyPr wrap="square">
            <a:spAutoFit/>
          </a:bodyPr>
          <a:lstStyle/>
          <a:p>
            <a:r>
              <a:rPr lang="en-US" dirty="0" smtClean="0"/>
              <a:t>Chemical weathering takes place in almost all types of rocks. Smaller rocks are more susceptible, however, because they have a greater amount of surface area. </a:t>
            </a:r>
            <a:endParaRPr lang="en-US" dirty="0"/>
          </a:p>
        </p:txBody>
      </p:sp>
      <p:sp>
        <p:nvSpPr>
          <p:cNvPr id="3" name="Rectangle 2"/>
          <p:cNvSpPr/>
          <p:nvPr/>
        </p:nvSpPr>
        <p:spPr>
          <a:xfrm>
            <a:off x="228600" y="4876800"/>
            <a:ext cx="8686800" cy="1754326"/>
          </a:xfrm>
          <a:prstGeom prst="rect">
            <a:avLst/>
          </a:prstGeom>
        </p:spPr>
        <p:txBody>
          <a:bodyPr wrap="square">
            <a:spAutoFit/>
          </a:bodyPr>
          <a:lstStyle/>
          <a:p>
            <a:r>
              <a:rPr lang="en-US" dirty="0" smtClean="0"/>
              <a:t>Chemical reactions break down the bonds holding the rocks together, causing them to fall apart, forming smaller and smaller pieces. Chemical weathering is much more common in locations where there is a lot of water. This is because water is important to many of the chemical reactions that can take place. Warmer temperatures are also more friendly to chemical weathering. The most common types of chemical weathering are oxidation, hydrolysis and carbonation. </a:t>
            </a:r>
            <a:endParaRPr lang="en-US" dirty="0"/>
          </a:p>
        </p:txBody>
      </p:sp>
      <p:sp>
        <p:nvSpPr>
          <p:cNvPr id="4" name="Rectangle 3"/>
          <p:cNvSpPr/>
          <p:nvPr/>
        </p:nvSpPr>
        <p:spPr>
          <a:xfrm>
            <a:off x="262328" y="381000"/>
            <a:ext cx="3754810" cy="584775"/>
          </a:xfrm>
          <a:prstGeom prst="rect">
            <a:avLst/>
          </a:prstGeom>
        </p:spPr>
        <p:txBody>
          <a:bodyPr wrap="none">
            <a:spAutoFit/>
          </a:bodyPr>
          <a:lstStyle/>
          <a:p>
            <a:r>
              <a:rPr lang="en-US" sz="3200" dirty="0" smtClean="0"/>
              <a:t>Chemical Weathering</a:t>
            </a:r>
            <a:endParaRPr lang="en-US" sz="3200" dirty="0"/>
          </a:p>
        </p:txBody>
      </p:sp>
    </p:spTree>
    <p:extLst>
      <p:ext uri="{BB962C8B-B14F-4D97-AF65-F5344CB8AC3E}">
        <p14:creationId xmlns:p14="http://schemas.microsoft.com/office/powerpoint/2010/main" val="1628591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3659" y="424365"/>
            <a:ext cx="4572000" cy="4801314"/>
          </a:xfrm>
          <a:prstGeom prst="rect">
            <a:avLst/>
          </a:prstGeom>
        </p:spPr>
        <p:txBody>
          <a:bodyPr>
            <a:spAutoFit/>
          </a:bodyPr>
          <a:lstStyle/>
          <a:p>
            <a:r>
              <a:rPr lang="en-US" b="1" dirty="0" smtClean="0"/>
              <a:t>Oxidation</a:t>
            </a:r>
            <a:r>
              <a:rPr lang="en-US" dirty="0" smtClean="0"/>
              <a:t> takes place </a:t>
            </a:r>
            <a:r>
              <a:rPr lang="en-US" u="sng" dirty="0" smtClean="0"/>
              <a:t>when oxygen combines with other elements in rocks to form new types of rock.</a:t>
            </a:r>
            <a:r>
              <a:rPr lang="en-US" dirty="0" smtClean="0"/>
              <a:t> These </a:t>
            </a:r>
            <a:r>
              <a:rPr lang="en-US" i="1" dirty="0" smtClean="0"/>
              <a:t>new substances are usually much softer, and thus easier for other forces to break apart.</a:t>
            </a:r>
          </a:p>
          <a:p>
            <a:endParaRPr lang="en-US" dirty="0" smtClean="0"/>
          </a:p>
          <a:p>
            <a:r>
              <a:rPr lang="en-US" b="1" dirty="0" smtClean="0"/>
              <a:t>Hydrolysis</a:t>
            </a:r>
            <a:r>
              <a:rPr lang="en-US" dirty="0" smtClean="0"/>
              <a:t> occurs when </a:t>
            </a:r>
            <a:r>
              <a:rPr lang="en-US" u="sng" dirty="0" smtClean="0"/>
              <a:t>water combines with the substances in rocks to form new types of substances, which are softer than the original rock types</a:t>
            </a:r>
            <a:r>
              <a:rPr lang="en-US" dirty="0" smtClean="0"/>
              <a:t>. </a:t>
            </a:r>
            <a:r>
              <a:rPr lang="en-US" i="1" dirty="0" smtClean="0"/>
              <a:t>This allows other forces, such as mechanical weathering, to more easily break them apart.</a:t>
            </a:r>
          </a:p>
          <a:p>
            <a:endParaRPr lang="en-US" dirty="0" smtClean="0"/>
          </a:p>
          <a:p>
            <a:r>
              <a:rPr lang="en-US" b="1" dirty="0" smtClean="0"/>
              <a:t>Carbonation</a:t>
            </a:r>
            <a:r>
              <a:rPr lang="en-US" dirty="0" smtClean="0"/>
              <a:t> takes place </a:t>
            </a:r>
            <a:r>
              <a:rPr lang="en-US" u="sng" dirty="0" smtClean="0"/>
              <a:t>when carbon dioxide reacts with certain types of rocks</a:t>
            </a:r>
            <a:r>
              <a:rPr lang="en-US" dirty="0" smtClean="0"/>
              <a:t> forming </a:t>
            </a:r>
            <a:r>
              <a:rPr lang="en-US" i="1" dirty="0" smtClean="0"/>
              <a:t>a solution that can easily be carried away by water.</a:t>
            </a:r>
            <a:endParaRPr lang="en-US" i="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10" y="385373"/>
            <a:ext cx="172949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105400"/>
            <a:ext cx="4558258" cy="1452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24365"/>
            <a:ext cx="1219199" cy="6133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6131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83820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5715000"/>
            <a:ext cx="8382000" cy="646331"/>
          </a:xfrm>
          <a:prstGeom prst="rect">
            <a:avLst/>
          </a:prstGeom>
        </p:spPr>
        <p:txBody>
          <a:bodyPr wrap="square">
            <a:spAutoFit/>
          </a:bodyPr>
          <a:lstStyle/>
          <a:p>
            <a:r>
              <a:rPr lang="en-US" dirty="0" smtClean="0"/>
              <a:t>Other causes of biotic weathering are digging animals, microscopic plants and animals, algae and fungi.</a:t>
            </a:r>
            <a:endParaRPr lang="en-US" dirty="0"/>
          </a:p>
        </p:txBody>
      </p:sp>
      <p:sp>
        <p:nvSpPr>
          <p:cNvPr id="3" name="Rectangle 2"/>
          <p:cNvSpPr/>
          <p:nvPr/>
        </p:nvSpPr>
        <p:spPr>
          <a:xfrm>
            <a:off x="381000" y="1524000"/>
            <a:ext cx="8382000" cy="1200329"/>
          </a:xfrm>
          <a:prstGeom prst="rect">
            <a:avLst/>
          </a:prstGeom>
        </p:spPr>
        <p:txBody>
          <a:bodyPr wrap="square">
            <a:spAutoFit/>
          </a:bodyPr>
          <a:lstStyle/>
          <a:p>
            <a:r>
              <a:rPr lang="en-US" dirty="0" smtClean="0"/>
              <a:t>The word ‘bio’ means life. Thus biotic weathering is any type of weathering that is caused by living organisms. Most often the culprit of biotic weathering are plant roots. These roots can extend downward, deep into rock cracks in search of water, and nutrients. In the process they act as a wedge, widening and extending the cracks.</a:t>
            </a:r>
            <a:endParaRPr lang="en-US" dirty="0"/>
          </a:p>
        </p:txBody>
      </p:sp>
      <p:sp>
        <p:nvSpPr>
          <p:cNvPr id="4" name="Rectangle 3"/>
          <p:cNvSpPr/>
          <p:nvPr/>
        </p:nvSpPr>
        <p:spPr>
          <a:xfrm>
            <a:off x="470267" y="533400"/>
            <a:ext cx="3169907" cy="584775"/>
          </a:xfrm>
          <a:prstGeom prst="rect">
            <a:avLst/>
          </a:prstGeom>
        </p:spPr>
        <p:txBody>
          <a:bodyPr wrap="none">
            <a:spAutoFit/>
          </a:bodyPr>
          <a:lstStyle/>
          <a:p>
            <a:r>
              <a:rPr lang="en-US" sz="3200" dirty="0" smtClean="0"/>
              <a:t>Biotic Weathering</a:t>
            </a:r>
            <a:endParaRPr lang="en-US" sz="3200" dirty="0"/>
          </a:p>
        </p:txBody>
      </p:sp>
    </p:spTree>
    <p:extLst>
      <p:ext uri="{BB962C8B-B14F-4D97-AF65-F5344CB8AC3E}">
        <p14:creationId xmlns:p14="http://schemas.microsoft.com/office/powerpoint/2010/main" val="3213464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59" y="2900597"/>
            <a:ext cx="84582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481096"/>
            <a:ext cx="8458200" cy="2308324"/>
          </a:xfrm>
          <a:prstGeom prst="rect">
            <a:avLst/>
          </a:prstGeom>
        </p:spPr>
        <p:txBody>
          <a:bodyPr wrap="square">
            <a:spAutoFit/>
          </a:bodyPr>
          <a:lstStyle/>
          <a:p>
            <a:r>
              <a:rPr lang="en-US" dirty="0" smtClean="0"/>
              <a:t>The power of gravity on Earth is inescapable. Hold your hand high above your head, and then relax your muscles. What happens? Now, hold a book in the air and release it. Again, what happens? The force of gravity tugs at both your arm and the book, pulling them down towards the center of the Earth.</a:t>
            </a:r>
          </a:p>
          <a:p>
            <a:endParaRPr lang="en-US" dirty="0" smtClean="0"/>
          </a:p>
          <a:p>
            <a:r>
              <a:rPr lang="en-US" dirty="0" smtClean="0"/>
              <a:t>The same force that pulls your arm down is also ever at work pulling rocks, boulders, dirt and dust downward. Whenever the opportunity presents itself, gravity pulls a rock lower and lower towards the lowest surface possible. </a:t>
            </a:r>
            <a:endParaRPr lang="en-US" dirty="0"/>
          </a:p>
        </p:txBody>
      </p:sp>
      <p:sp>
        <p:nvSpPr>
          <p:cNvPr id="3" name="Rectangle 2"/>
          <p:cNvSpPr/>
          <p:nvPr/>
        </p:nvSpPr>
        <p:spPr>
          <a:xfrm>
            <a:off x="2286000" y="3105835"/>
            <a:ext cx="4572000" cy="369332"/>
          </a:xfrm>
          <a:prstGeom prst="rect">
            <a:avLst/>
          </a:prstGeom>
        </p:spPr>
        <p:txBody>
          <a:bodyPr>
            <a:spAutoFit/>
          </a:bodyPr>
          <a:lstStyle/>
          <a:p>
            <a:r>
              <a:rPr lang="en-US" dirty="0" smtClean="0"/>
              <a:t>	</a:t>
            </a:r>
          </a:p>
        </p:txBody>
      </p:sp>
      <p:sp>
        <p:nvSpPr>
          <p:cNvPr id="4" name="Rectangle 3"/>
          <p:cNvSpPr/>
          <p:nvPr/>
        </p:nvSpPr>
        <p:spPr>
          <a:xfrm>
            <a:off x="7010400" y="2613392"/>
            <a:ext cx="1828800" cy="1354217"/>
          </a:xfrm>
          <a:prstGeom prst="rect">
            <a:avLst/>
          </a:prstGeom>
        </p:spPr>
        <p:txBody>
          <a:bodyPr wrap="square">
            <a:spAutoFit/>
          </a:bodyPr>
          <a:lstStyle/>
          <a:p>
            <a:r>
              <a:rPr lang="en-US" dirty="0" smtClean="0"/>
              <a:t>	</a:t>
            </a:r>
          </a:p>
          <a:p>
            <a:r>
              <a:rPr lang="en-US" sz="3200" dirty="0" smtClean="0">
                <a:solidFill>
                  <a:srgbClr val="FFFF00"/>
                </a:solidFill>
              </a:rPr>
              <a:t>Mass</a:t>
            </a:r>
            <a:r>
              <a:rPr lang="en-US" sz="3200" dirty="0" smtClean="0"/>
              <a:t> </a:t>
            </a:r>
            <a:r>
              <a:rPr lang="en-US" sz="3200" dirty="0" smtClean="0">
                <a:solidFill>
                  <a:srgbClr val="FFFF00"/>
                </a:solidFill>
              </a:rPr>
              <a:t>Wasting</a:t>
            </a:r>
            <a:endParaRPr lang="en-US" sz="3200" dirty="0">
              <a:solidFill>
                <a:srgbClr val="FFFF00"/>
              </a:solidFill>
            </a:endParaRPr>
          </a:p>
        </p:txBody>
      </p:sp>
    </p:spTree>
    <p:extLst>
      <p:ext uri="{BB962C8B-B14F-4D97-AF65-F5344CB8AC3E}">
        <p14:creationId xmlns:p14="http://schemas.microsoft.com/office/powerpoint/2010/main" val="729466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194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37382" y="533399"/>
            <a:ext cx="1792286" cy="584775"/>
          </a:xfrm>
          <a:prstGeom prst="rect">
            <a:avLst/>
          </a:prstGeom>
        </p:spPr>
        <p:txBody>
          <a:bodyPr wrap="none">
            <a:spAutoFit/>
          </a:bodyPr>
          <a:lstStyle/>
          <a:p>
            <a:r>
              <a:rPr lang="en-US" sz="3200" dirty="0" smtClean="0">
                <a:solidFill>
                  <a:srgbClr val="FFFF00"/>
                </a:solidFill>
              </a:rPr>
              <a:t>Rock Falls</a:t>
            </a:r>
            <a:endParaRPr lang="en-US" sz="3200" dirty="0">
              <a:solidFill>
                <a:srgbClr val="FFFF00"/>
              </a:solidFill>
            </a:endParaRPr>
          </a:p>
        </p:txBody>
      </p:sp>
      <p:sp>
        <p:nvSpPr>
          <p:cNvPr id="3" name="Rectangle 2"/>
          <p:cNvSpPr/>
          <p:nvPr/>
        </p:nvSpPr>
        <p:spPr>
          <a:xfrm>
            <a:off x="3429000" y="304800"/>
            <a:ext cx="5334000" cy="1200329"/>
          </a:xfrm>
          <a:prstGeom prst="rect">
            <a:avLst/>
          </a:prstGeom>
        </p:spPr>
        <p:txBody>
          <a:bodyPr wrap="square">
            <a:spAutoFit/>
          </a:bodyPr>
          <a:lstStyle/>
          <a:p>
            <a:r>
              <a:rPr lang="en-US" dirty="0" smtClean="0"/>
              <a:t>The most common type of mass wasting is falling. Rocks, builders, pebbles, and dirt loosened by freezing, weathering, and other forces, simply fall downward, until they hit something that stops their descent.</a:t>
            </a:r>
            <a:endParaRPr lang="en-US" dirty="0"/>
          </a:p>
        </p:txBody>
      </p:sp>
      <p:sp>
        <p:nvSpPr>
          <p:cNvPr id="4" name="Rectangle 3"/>
          <p:cNvSpPr/>
          <p:nvPr/>
        </p:nvSpPr>
        <p:spPr>
          <a:xfrm>
            <a:off x="3425252" y="1988137"/>
            <a:ext cx="5334000" cy="1200329"/>
          </a:xfrm>
          <a:prstGeom prst="rect">
            <a:avLst/>
          </a:prstGeom>
        </p:spPr>
        <p:txBody>
          <a:bodyPr wrap="square">
            <a:spAutoFit/>
          </a:bodyPr>
          <a:lstStyle/>
          <a:p>
            <a:r>
              <a:rPr lang="en-US" dirty="0" smtClean="0"/>
              <a:t>Often a pile of rocks forms at the bottom of a cliff or mountain. We call a pile of rocks, boulders, and dirt a talus. Very often, these taluses form a cone shape, as they ascend up the side of the mountain.</a:t>
            </a:r>
            <a:endParaRPr lang="en-US"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589" y="3217197"/>
            <a:ext cx="450532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1850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73705"/>
            <a:ext cx="82296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762133"/>
            <a:ext cx="8229600" cy="1200329"/>
          </a:xfrm>
          <a:prstGeom prst="rect">
            <a:avLst/>
          </a:prstGeom>
        </p:spPr>
        <p:txBody>
          <a:bodyPr wrap="square">
            <a:spAutoFit/>
          </a:bodyPr>
          <a:lstStyle/>
          <a:p>
            <a:r>
              <a:rPr lang="en-US" b="0" i="0" dirty="0" smtClean="0">
                <a:effectLst/>
                <a:latin typeface="Verdana"/>
              </a:rPr>
              <a:t>Landslides take place when dirt, pebbles, rocks and boulders slide down a slope together. Sometimes these landslides are small, and hardly noticeable. Other times however, they can be substantial, involving the entire side of a mountain.</a:t>
            </a:r>
            <a:endParaRPr lang="en-US" dirty="0"/>
          </a:p>
        </p:txBody>
      </p:sp>
      <p:sp>
        <p:nvSpPr>
          <p:cNvPr id="3" name="Rectangle 2"/>
          <p:cNvSpPr/>
          <p:nvPr/>
        </p:nvSpPr>
        <p:spPr>
          <a:xfrm>
            <a:off x="422223" y="-103760"/>
            <a:ext cx="4572000" cy="861774"/>
          </a:xfrm>
          <a:prstGeom prst="rect">
            <a:avLst/>
          </a:prstGeom>
        </p:spPr>
        <p:txBody>
          <a:bodyPr>
            <a:spAutoFit/>
          </a:bodyPr>
          <a:lstStyle/>
          <a:p>
            <a:r>
              <a:rPr lang="en-US" dirty="0" smtClean="0"/>
              <a:t> 	</a:t>
            </a:r>
          </a:p>
          <a:p>
            <a:r>
              <a:rPr lang="en-US" sz="3200" dirty="0" smtClean="0"/>
              <a:t>Landslides</a:t>
            </a:r>
            <a:endParaRPr lang="en-US" sz="3200" dirty="0"/>
          </a:p>
        </p:txBody>
      </p:sp>
    </p:spTree>
    <p:extLst>
      <p:ext uri="{BB962C8B-B14F-4D97-AF65-F5344CB8AC3E}">
        <p14:creationId xmlns:p14="http://schemas.microsoft.com/office/powerpoint/2010/main" val="2217576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4" y="0"/>
            <a:ext cx="9144000" cy="428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4800" y="3168667"/>
            <a:ext cx="4572000" cy="861774"/>
          </a:xfrm>
          <a:prstGeom prst="rect">
            <a:avLst/>
          </a:prstGeom>
        </p:spPr>
        <p:txBody>
          <a:bodyPr>
            <a:spAutoFit/>
          </a:bodyPr>
          <a:lstStyle/>
          <a:p>
            <a:r>
              <a:rPr lang="en-US" dirty="0" smtClean="0"/>
              <a:t>	</a:t>
            </a:r>
          </a:p>
          <a:p>
            <a:r>
              <a:rPr lang="en-US" sz="3200" dirty="0" smtClean="0">
                <a:solidFill>
                  <a:srgbClr val="FFFF00"/>
                </a:solidFill>
              </a:rPr>
              <a:t>Flows</a:t>
            </a:r>
            <a:endParaRPr lang="en-US" sz="3200" dirty="0">
              <a:solidFill>
                <a:srgbClr val="FFFF00"/>
              </a:solidFill>
            </a:endParaRPr>
          </a:p>
        </p:txBody>
      </p:sp>
      <p:sp>
        <p:nvSpPr>
          <p:cNvPr id="4" name="Rectangle 3"/>
          <p:cNvSpPr/>
          <p:nvPr/>
        </p:nvSpPr>
        <p:spPr>
          <a:xfrm>
            <a:off x="24984" y="4263648"/>
            <a:ext cx="9144000" cy="2308324"/>
          </a:xfrm>
          <a:prstGeom prst="rect">
            <a:avLst/>
          </a:prstGeom>
        </p:spPr>
        <p:txBody>
          <a:bodyPr wrap="square">
            <a:spAutoFit/>
          </a:bodyPr>
          <a:lstStyle/>
          <a:p>
            <a:r>
              <a:rPr lang="en-US" b="0" i="0" dirty="0" smtClean="0">
                <a:effectLst/>
                <a:latin typeface="Verdana"/>
              </a:rPr>
              <a:t>Flows take place much more slowly than do slides, and usually involve great amounts of water. After a heavy rainstorm the ground can become too wet to absorb any additional water. The result is that the water is forced to run off on the surface, gathering dust, dirt, rocks, and in some cases even boulders as it builds up. The leading edge of a flow gathers the most debris, causing it to be thicker and slower moving. This acts as a slow moving dam. Eventually, such as in a wide area on a slope, the more liquid mud from behind breaks through the dam and rushes outward creating a muddy plain. </a:t>
            </a:r>
            <a:endParaRPr lang="en-US" dirty="0"/>
          </a:p>
        </p:txBody>
      </p:sp>
    </p:spTree>
    <p:extLst>
      <p:ext uri="{BB962C8B-B14F-4D97-AF65-F5344CB8AC3E}">
        <p14:creationId xmlns:p14="http://schemas.microsoft.com/office/powerpoint/2010/main" val="1599962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66938"/>
            <a:ext cx="9144000" cy="469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19338"/>
            <a:ext cx="9144000" cy="469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304800"/>
            <a:ext cx="2133600" cy="584775"/>
          </a:xfrm>
          <a:prstGeom prst="rect">
            <a:avLst/>
          </a:prstGeom>
        </p:spPr>
        <p:txBody>
          <a:bodyPr wrap="square">
            <a:spAutoFit/>
          </a:bodyPr>
          <a:lstStyle/>
          <a:p>
            <a:r>
              <a:rPr lang="en-US" sz="3200" dirty="0" smtClean="0"/>
              <a:t>Creeps</a:t>
            </a:r>
            <a:endParaRPr lang="en-US" sz="3200" dirty="0"/>
          </a:p>
        </p:txBody>
      </p:sp>
      <p:sp>
        <p:nvSpPr>
          <p:cNvPr id="3" name="Rectangle 2"/>
          <p:cNvSpPr/>
          <p:nvPr/>
        </p:nvSpPr>
        <p:spPr>
          <a:xfrm>
            <a:off x="0" y="889575"/>
            <a:ext cx="9144000" cy="646331"/>
          </a:xfrm>
          <a:prstGeom prst="rect">
            <a:avLst/>
          </a:prstGeom>
        </p:spPr>
        <p:txBody>
          <a:bodyPr wrap="square">
            <a:spAutoFit/>
          </a:bodyPr>
          <a:lstStyle/>
          <a:p>
            <a:r>
              <a:rPr lang="en-US" dirty="0" smtClean="0"/>
              <a:t>The slowest type of mass wasting is referred to by geologists as a creep. These types of movements are so slow that they require special equipment just to measure them.</a:t>
            </a:r>
            <a:endParaRPr lang="en-US" dirty="0"/>
          </a:p>
        </p:txBody>
      </p:sp>
    </p:spTree>
    <p:extLst>
      <p:ext uri="{BB962C8B-B14F-4D97-AF65-F5344CB8AC3E}">
        <p14:creationId xmlns:p14="http://schemas.microsoft.com/office/powerpoint/2010/main" val="2449498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923330"/>
          </a:xfrm>
          <a:prstGeom prst="rect">
            <a:avLst/>
          </a:prstGeom>
        </p:spPr>
        <p:txBody>
          <a:bodyPr>
            <a:spAutoFit/>
          </a:bodyPr>
          <a:lstStyle/>
          <a:p>
            <a:r>
              <a:rPr lang="en-US" dirty="0">
                <a:hlinkClick r:id="rId2"/>
              </a:rPr>
              <a:t>https://</a:t>
            </a:r>
            <a:r>
              <a:rPr lang="en-US" dirty="0" smtClean="0">
                <a:hlinkClick r:id="rId2"/>
              </a:rPr>
              <a:t>www.youtube.com/watch?v=chWk1v50KfQ</a:t>
            </a:r>
            <a:endParaRPr lang="en-US" dirty="0" smtClean="0"/>
          </a:p>
          <a:p>
            <a:endParaRPr lang="en-US" dirty="0"/>
          </a:p>
        </p:txBody>
      </p:sp>
    </p:spTree>
    <p:extLst>
      <p:ext uri="{BB962C8B-B14F-4D97-AF65-F5344CB8AC3E}">
        <p14:creationId xmlns:p14="http://schemas.microsoft.com/office/powerpoint/2010/main" val="1547388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3058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3400" y="896436"/>
            <a:ext cx="7924800" cy="1477328"/>
          </a:xfrm>
          <a:prstGeom prst="rect">
            <a:avLst/>
          </a:prstGeom>
        </p:spPr>
        <p:txBody>
          <a:bodyPr wrap="square">
            <a:spAutoFit/>
          </a:bodyPr>
          <a:lstStyle/>
          <a:p>
            <a:r>
              <a:rPr lang="en-US" dirty="0">
                <a:solidFill>
                  <a:schemeClr val="bg1"/>
                </a:solidFill>
              </a:rPr>
              <a:t>Mountains, and valleys form as tectonic plates crash into one </a:t>
            </a:r>
            <a:r>
              <a:rPr lang="en-US" dirty="0" smtClean="0">
                <a:solidFill>
                  <a:schemeClr val="bg1"/>
                </a:solidFill>
              </a:rPr>
              <a:t>another (</a:t>
            </a:r>
            <a:r>
              <a:rPr lang="en-US" sz="3600" dirty="0" smtClean="0">
                <a:solidFill>
                  <a:schemeClr val="bg1"/>
                </a:solidFill>
              </a:rPr>
              <a:t>convergent</a:t>
            </a:r>
            <a:r>
              <a:rPr lang="en-US" dirty="0" smtClean="0">
                <a:solidFill>
                  <a:schemeClr val="bg1"/>
                </a:solidFill>
              </a:rPr>
              <a:t>). </a:t>
            </a:r>
            <a:r>
              <a:rPr lang="en-US" dirty="0">
                <a:solidFill>
                  <a:schemeClr val="bg1"/>
                </a:solidFill>
              </a:rPr>
              <a:t>These mountains do not last forever. As they age, they are torn down by the very slow, but persistent forces of weathering, mass wasting, and erosion.</a:t>
            </a:r>
          </a:p>
        </p:txBody>
      </p:sp>
      <p:sp>
        <p:nvSpPr>
          <p:cNvPr id="3" name="Rectangle 2"/>
          <p:cNvSpPr/>
          <p:nvPr/>
        </p:nvSpPr>
        <p:spPr>
          <a:xfrm>
            <a:off x="723900" y="4191000"/>
            <a:ext cx="7924800" cy="1938992"/>
          </a:xfrm>
          <a:prstGeom prst="rect">
            <a:avLst/>
          </a:prstGeom>
        </p:spPr>
        <p:txBody>
          <a:bodyPr wrap="square">
            <a:spAutoFit/>
          </a:bodyPr>
          <a:lstStyle/>
          <a:p>
            <a:r>
              <a:rPr lang="en-US" sz="2000" dirty="0" smtClean="0">
                <a:solidFill>
                  <a:schemeClr val="bg1"/>
                </a:solidFill>
              </a:rPr>
              <a:t>We </a:t>
            </a:r>
            <a:r>
              <a:rPr lang="en-US" sz="2000" dirty="0">
                <a:solidFill>
                  <a:schemeClr val="bg1"/>
                </a:solidFill>
              </a:rPr>
              <a:t>will examine the first two processes, which are weathering, and mass wasting. These two forces are usually overlooked when people consider the development of landscape, yet they are incredibly important.</a:t>
            </a:r>
          </a:p>
          <a:p>
            <a:r>
              <a:rPr lang="en-US" sz="2000" dirty="0">
                <a:solidFill>
                  <a:schemeClr val="bg1"/>
                </a:solidFill>
              </a:rPr>
              <a:t>W</a:t>
            </a:r>
            <a:r>
              <a:rPr lang="en-US" sz="2000" dirty="0" smtClean="0">
                <a:solidFill>
                  <a:schemeClr val="bg1"/>
                </a:solidFill>
              </a:rPr>
              <a:t>eathering takes place as rocks are broken down into progressively smaller pieces by the effects of weather. These pieces do not move to a new location, they simply break down, but remain next to one another. </a:t>
            </a:r>
            <a:endParaRPr lang="en-US" sz="2000" dirty="0">
              <a:solidFill>
                <a:schemeClr val="bg1"/>
              </a:solidFill>
            </a:endParaRPr>
          </a:p>
        </p:txBody>
      </p:sp>
    </p:spTree>
    <p:extLst>
      <p:ext uri="{BB962C8B-B14F-4D97-AF65-F5344CB8AC3E}">
        <p14:creationId xmlns:p14="http://schemas.microsoft.com/office/powerpoint/2010/main" val="4021016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7924800" cy="3139321"/>
          </a:xfrm>
          <a:prstGeom prst="rect">
            <a:avLst/>
          </a:prstGeom>
        </p:spPr>
        <p:txBody>
          <a:bodyPr wrap="square">
            <a:spAutoFit/>
          </a:bodyPr>
          <a:lstStyle/>
          <a:p>
            <a:r>
              <a:rPr lang="en-US" dirty="0"/>
              <a:t>A large chunk of bedrock many hundreds of feet long is broken down into smaller and smaller pieces, until finally there are many tens of thousands of small rocks. Often rocks are broken down so much that they become dirt</a:t>
            </a:r>
            <a:r>
              <a:rPr lang="en-US" dirty="0" smtClean="0"/>
              <a:t>.</a:t>
            </a:r>
          </a:p>
          <a:p>
            <a:endParaRPr lang="en-US" dirty="0"/>
          </a:p>
          <a:p>
            <a:r>
              <a:rPr lang="en-US" dirty="0"/>
              <a:t>Weathering is caused by water, as it freezes and thaws, as well as by chemical reactions that loosen the bonds holding rocks together</a:t>
            </a:r>
            <a:r>
              <a:rPr lang="en-US" dirty="0" smtClean="0"/>
              <a:t>.</a:t>
            </a:r>
          </a:p>
          <a:p>
            <a:endParaRPr lang="en-US" dirty="0"/>
          </a:p>
          <a:p>
            <a:r>
              <a:rPr lang="en-US" dirty="0"/>
              <a:t>Weathering is most common at the surface where exposed bedrock meets the atmosphere. However, weathering can extend many thousands of feet downward into the Earth’s crust, following cracks, fissures, and microscopic holes that allow water to penetrate.</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837482"/>
            <a:ext cx="3657600" cy="2639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25120"/>
            <a:ext cx="3581400" cy="2651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112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3734"/>
            <a:ext cx="4572000" cy="1323439"/>
          </a:xfrm>
          <a:prstGeom prst="rect">
            <a:avLst/>
          </a:prstGeom>
        </p:spPr>
        <p:txBody>
          <a:bodyPr>
            <a:spAutoFit/>
          </a:bodyPr>
          <a:lstStyle/>
          <a:p>
            <a:r>
              <a:rPr lang="en-US" sz="4000" dirty="0" smtClean="0"/>
              <a:t>	</a:t>
            </a:r>
          </a:p>
          <a:p>
            <a:r>
              <a:rPr lang="en-US" sz="4000" dirty="0" smtClean="0"/>
              <a:t>Microscopic Spaces</a:t>
            </a:r>
            <a:endParaRPr lang="en-US" sz="4000" dirty="0"/>
          </a:p>
        </p:txBody>
      </p:sp>
      <p:sp>
        <p:nvSpPr>
          <p:cNvPr id="3" name="Rectangle 2"/>
          <p:cNvSpPr/>
          <p:nvPr/>
        </p:nvSpPr>
        <p:spPr>
          <a:xfrm>
            <a:off x="524655" y="1397328"/>
            <a:ext cx="8610600" cy="646331"/>
          </a:xfrm>
          <a:prstGeom prst="rect">
            <a:avLst/>
          </a:prstGeom>
        </p:spPr>
        <p:txBody>
          <a:bodyPr wrap="square">
            <a:spAutoFit/>
          </a:bodyPr>
          <a:lstStyle/>
          <a:p>
            <a:r>
              <a:rPr lang="en-US" dirty="0" smtClean="0"/>
              <a:t>Microscopic spaces between the grains of a rock are numerous. These spaces act like microscopic caves, allowing water to flow freely through them.</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43659"/>
            <a:ext cx="6477000" cy="2812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3399" y="4856577"/>
            <a:ext cx="8229601" cy="1200329"/>
          </a:xfrm>
          <a:prstGeom prst="rect">
            <a:avLst/>
          </a:prstGeom>
        </p:spPr>
        <p:txBody>
          <a:bodyPr wrap="square">
            <a:spAutoFit/>
          </a:bodyPr>
          <a:lstStyle/>
          <a:p>
            <a:r>
              <a:rPr lang="en-US" dirty="0" smtClean="0"/>
              <a:t>As water travels through these spaces, it causing weathering, as chemicals are carried with it that can loosen the bonds between grains, and help to break the rock into smaller pieces. In some cases, the rocks become so weak, that they can be crumbled with the force of a bare hand.</a:t>
            </a:r>
            <a:endParaRPr lang="en-US" dirty="0"/>
          </a:p>
        </p:txBody>
      </p:sp>
    </p:spTree>
    <p:extLst>
      <p:ext uri="{BB962C8B-B14F-4D97-AF65-F5344CB8AC3E}">
        <p14:creationId xmlns:p14="http://schemas.microsoft.com/office/powerpoint/2010/main" val="730077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4572000" cy="861774"/>
          </a:xfrm>
          <a:prstGeom prst="rect">
            <a:avLst/>
          </a:prstGeom>
        </p:spPr>
        <p:txBody>
          <a:bodyPr>
            <a:spAutoFit/>
          </a:bodyPr>
          <a:lstStyle/>
          <a:p>
            <a:r>
              <a:rPr lang="en-US" dirty="0" smtClean="0"/>
              <a:t>	</a:t>
            </a:r>
          </a:p>
          <a:p>
            <a:r>
              <a:rPr lang="en-US" sz="3200" dirty="0" smtClean="0"/>
              <a:t>Faults And Erosion </a:t>
            </a:r>
            <a:endParaRPr lang="en-US" sz="3200" dirty="0"/>
          </a:p>
        </p:txBody>
      </p:sp>
      <p:sp>
        <p:nvSpPr>
          <p:cNvPr id="4" name="Rectangle 3"/>
          <p:cNvSpPr/>
          <p:nvPr/>
        </p:nvSpPr>
        <p:spPr>
          <a:xfrm>
            <a:off x="228600" y="1090374"/>
            <a:ext cx="8458200" cy="923330"/>
          </a:xfrm>
          <a:prstGeom prst="rect">
            <a:avLst/>
          </a:prstGeom>
        </p:spPr>
        <p:txBody>
          <a:bodyPr wrap="square">
            <a:spAutoFit/>
          </a:bodyPr>
          <a:lstStyle/>
          <a:p>
            <a:r>
              <a:rPr lang="en-US" dirty="0" smtClean="0"/>
              <a:t>A fault is a crack in the bedrock where neither side is held together. As a result, both sides are free to move independently of one another. Faults are typically much larger than joints, and can span in some cases several hundred miles.</a:t>
            </a:r>
            <a:endParaRPr lang="en-US" dirty="0"/>
          </a:p>
        </p:txBody>
      </p:sp>
      <p:sp>
        <p:nvSpPr>
          <p:cNvPr id="5" name="Rectangle 4"/>
          <p:cNvSpPr/>
          <p:nvPr/>
        </p:nvSpPr>
        <p:spPr>
          <a:xfrm>
            <a:off x="228600" y="5486400"/>
            <a:ext cx="8458200" cy="646331"/>
          </a:xfrm>
          <a:prstGeom prst="rect">
            <a:avLst/>
          </a:prstGeom>
        </p:spPr>
        <p:txBody>
          <a:bodyPr wrap="square">
            <a:spAutoFit/>
          </a:bodyPr>
          <a:lstStyle/>
          <a:p>
            <a:r>
              <a:rPr lang="en-US" dirty="0" smtClean="0"/>
              <a:t>Faults are responsible for significant weathering. This is because of their size. They allow significant amounts of water to enter the bedrock.</a:t>
            </a:r>
            <a:endParaRPr lang="en-US" dirty="0"/>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00250"/>
            <a:ext cx="82296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5076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1" y="457200"/>
            <a:ext cx="5467331" cy="584775"/>
          </a:xfrm>
          <a:prstGeom prst="rect">
            <a:avLst/>
          </a:prstGeom>
        </p:spPr>
        <p:txBody>
          <a:bodyPr wrap="none">
            <a:spAutoFit/>
          </a:bodyPr>
          <a:lstStyle/>
          <a:p>
            <a:r>
              <a:rPr lang="en-US" sz="3200" b="0" i="0" dirty="0" smtClean="0">
                <a:solidFill>
                  <a:schemeClr val="tx1">
                    <a:lumMod val="50000"/>
                    <a:lumOff val="50000"/>
                  </a:schemeClr>
                </a:solidFill>
                <a:effectLst/>
                <a:latin typeface="Verdana"/>
              </a:rPr>
              <a:t>Lava Vesicles and Erosion</a:t>
            </a:r>
            <a:endParaRPr lang="en-US" sz="3200" dirty="0">
              <a:solidFill>
                <a:schemeClr val="tx1">
                  <a:lumMod val="50000"/>
                  <a:lumOff val="50000"/>
                </a:schemeClr>
              </a:solidFill>
            </a:endParaRPr>
          </a:p>
        </p:txBody>
      </p:sp>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41975"/>
            <a:ext cx="8153400" cy="396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3401" y="5010150"/>
            <a:ext cx="8190874" cy="1477328"/>
          </a:xfrm>
          <a:prstGeom prst="rect">
            <a:avLst/>
          </a:prstGeom>
        </p:spPr>
        <p:txBody>
          <a:bodyPr wrap="square">
            <a:spAutoFit/>
          </a:bodyPr>
          <a:lstStyle/>
          <a:p>
            <a:endParaRPr lang="en-US" dirty="0">
              <a:solidFill>
                <a:srgbClr val="FFFFFF"/>
              </a:solidFill>
              <a:latin typeface="Verdana"/>
            </a:endParaRPr>
          </a:p>
          <a:p>
            <a:r>
              <a:rPr lang="en-US" dirty="0" smtClean="0"/>
              <a:t>As </a:t>
            </a:r>
            <a:r>
              <a:rPr lang="en-US" dirty="0"/>
              <a:t>lava cools, bubbles of hot gas often form. These bubbles become suspended in the thickening lava and are unable to escape. As a result, the cooling lava is very porous, leaving very large spaces </a:t>
            </a:r>
            <a:r>
              <a:rPr lang="en-US" dirty="0" smtClean="0"/>
              <a:t>though which water can travel.</a:t>
            </a:r>
            <a:br>
              <a:rPr lang="en-US" dirty="0" smtClean="0"/>
            </a:br>
            <a:endParaRPr lang="en-US" dirty="0"/>
          </a:p>
        </p:txBody>
      </p:sp>
    </p:spTree>
    <p:extLst>
      <p:ext uri="{BB962C8B-B14F-4D97-AF65-F5344CB8AC3E}">
        <p14:creationId xmlns:p14="http://schemas.microsoft.com/office/powerpoint/2010/main" val="3142607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85800" y="1295400"/>
            <a:ext cx="4451860" cy="584775"/>
          </a:xfrm>
          <a:prstGeom prst="rect">
            <a:avLst/>
          </a:prstGeom>
        </p:spPr>
        <p:txBody>
          <a:bodyPr wrap="none">
            <a:spAutoFit/>
          </a:bodyPr>
          <a:lstStyle/>
          <a:p>
            <a:r>
              <a:rPr lang="en-US" sz="3200" dirty="0" smtClean="0">
                <a:solidFill>
                  <a:srgbClr val="FFFF00"/>
                </a:solidFill>
              </a:rPr>
              <a:t>The Forces of Weathering</a:t>
            </a:r>
            <a:endParaRPr lang="en-US" sz="3200" dirty="0">
              <a:solidFill>
                <a:srgbClr val="FFFF00"/>
              </a:solidFill>
            </a:endParaRPr>
          </a:p>
        </p:txBody>
      </p:sp>
      <p:sp>
        <p:nvSpPr>
          <p:cNvPr id="3" name="Rectangle 2"/>
          <p:cNvSpPr/>
          <p:nvPr/>
        </p:nvSpPr>
        <p:spPr>
          <a:xfrm>
            <a:off x="457200" y="5060216"/>
            <a:ext cx="8534400" cy="1631216"/>
          </a:xfrm>
          <a:prstGeom prst="rect">
            <a:avLst/>
          </a:prstGeom>
        </p:spPr>
        <p:txBody>
          <a:bodyPr wrap="square">
            <a:spAutoFit/>
          </a:bodyPr>
          <a:lstStyle/>
          <a:p>
            <a:r>
              <a:rPr lang="en-US" sz="2000" dirty="0" smtClean="0">
                <a:solidFill>
                  <a:schemeClr val="bg1"/>
                </a:solidFill>
              </a:rPr>
              <a:t>The atmosphere is comprised of many different types of gases. These gases are able to penetrate into the openings of rocks. Plant roots, microscopic animals and plants, and digging animals also help to break down rocks. To better understand the different forces that cause weathering, geologists separate them into three categories. These categories are mechanical, chemical, and biotic.</a:t>
            </a:r>
            <a:endParaRPr lang="en-US" sz="2000" dirty="0">
              <a:solidFill>
                <a:schemeClr val="bg1"/>
              </a:solidFill>
            </a:endParaRPr>
          </a:p>
        </p:txBody>
      </p:sp>
    </p:spTree>
    <p:extLst>
      <p:ext uri="{BB962C8B-B14F-4D97-AF65-F5344CB8AC3E}">
        <p14:creationId xmlns:p14="http://schemas.microsoft.com/office/powerpoint/2010/main" val="2221032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64722"/>
            <a:ext cx="7772400" cy="350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70941" y="990600"/>
            <a:ext cx="7834859" cy="923330"/>
          </a:xfrm>
          <a:prstGeom prst="rect">
            <a:avLst/>
          </a:prstGeom>
        </p:spPr>
        <p:txBody>
          <a:bodyPr wrap="square">
            <a:spAutoFit/>
          </a:bodyPr>
          <a:lstStyle/>
          <a:p>
            <a:r>
              <a:rPr lang="en-US" dirty="0" smtClean="0"/>
              <a:t>Mechanical weathering takes place when rocks are broken down without any change in the chemical nature of the rocks. The rocks are essentially torn apart by physical force, rather than by chemical breakdown. </a:t>
            </a:r>
            <a:endParaRPr lang="en-US" dirty="0"/>
          </a:p>
        </p:txBody>
      </p:sp>
      <p:sp>
        <p:nvSpPr>
          <p:cNvPr id="3" name="Rectangle 2"/>
          <p:cNvSpPr/>
          <p:nvPr/>
        </p:nvSpPr>
        <p:spPr>
          <a:xfrm>
            <a:off x="533400" y="5474918"/>
            <a:ext cx="7772400" cy="1200329"/>
          </a:xfrm>
          <a:prstGeom prst="rect">
            <a:avLst/>
          </a:prstGeom>
        </p:spPr>
        <p:txBody>
          <a:bodyPr wrap="square">
            <a:spAutoFit/>
          </a:bodyPr>
          <a:lstStyle/>
          <a:p>
            <a:r>
              <a:rPr lang="en-US" dirty="0" smtClean="0"/>
              <a:t>The forces that break rocks down can be numerous, and include such things as pent up energy as the Earth’s crust slowly moves. When great amounts of pressure build up, the resulting mechanical effect can be that very large joints, or faults are created. </a:t>
            </a:r>
            <a:endParaRPr lang="en-US" dirty="0"/>
          </a:p>
        </p:txBody>
      </p:sp>
      <p:sp>
        <p:nvSpPr>
          <p:cNvPr id="4" name="Rectangle 3"/>
          <p:cNvSpPr/>
          <p:nvPr/>
        </p:nvSpPr>
        <p:spPr>
          <a:xfrm>
            <a:off x="470941" y="375047"/>
            <a:ext cx="4572000" cy="1077218"/>
          </a:xfrm>
          <a:prstGeom prst="rect">
            <a:avLst/>
          </a:prstGeom>
        </p:spPr>
        <p:txBody>
          <a:bodyPr>
            <a:spAutoFit/>
          </a:bodyPr>
          <a:lstStyle/>
          <a:p>
            <a:r>
              <a:rPr lang="en-US" sz="3200" dirty="0" smtClean="0"/>
              <a:t>Mechanical Weathering</a:t>
            </a:r>
          </a:p>
          <a:p>
            <a:endParaRPr lang="en-US" sz="3200" dirty="0"/>
          </a:p>
        </p:txBody>
      </p:sp>
    </p:spTree>
    <p:extLst>
      <p:ext uri="{BB962C8B-B14F-4D97-AF65-F5344CB8AC3E}">
        <p14:creationId xmlns:p14="http://schemas.microsoft.com/office/powerpoint/2010/main" val="1065386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6477000" cy="584775"/>
          </a:xfrm>
          <a:prstGeom prst="rect">
            <a:avLst/>
          </a:prstGeom>
        </p:spPr>
        <p:txBody>
          <a:bodyPr wrap="square">
            <a:spAutoFit/>
          </a:bodyPr>
          <a:lstStyle/>
          <a:p>
            <a:r>
              <a:rPr lang="en-US" sz="3200" dirty="0" smtClean="0"/>
              <a:t>Mechanical Weathering continued …</a:t>
            </a:r>
            <a:endParaRPr lang="en-US" sz="3200" dirty="0"/>
          </a:p>
        </p:txBody>
      </p:sp>
      <p:sp>
        <p:nvSpPr>
          <p:cNvPr id="3" name="Rectangle 2"/>
          <p:cNvSpPr/>
          <p:nvPr/>
        </p:nvSpPr>
        <p:spPr>
          <a:xfrm>
            <a:off x="368508" y="813375"/>
            <a:ext cx="8470692" cy="5632311"/>
          </a:xfrm>
          <a:prstGeom prst="rect">
            <a:avLst/>
          </a:prstGeom>
        </p:spPr>
        <p:txBody>
          <a:bodyPr wrap="square">
            <a:spAutoFit/>
          </a:bodyPr>
          <a:lstStyle/>
          <a:p>
            <a:r>
              <a:rPr lang="en-US" dirty="0" smtClean="0"/>
              <a:t>The most common type of </a:t>
            </a:r>
            <a:r>
              <a:rPr lang="en-US" b="1" dirty="0" smtClean="0"/>
              <a:t>mechanical weathering </a:t>
            </a:r>
            <a:r>
              <a:rPr lang="en-US" dirty="0" smtClean="0"/>
              <a:t>is the </a:t>
            </a:r>
            <a:r>
              <a:rPr lang="en-US" u="sng" dirty="0" smtClean="0"/>
              <a:t>constant freezing, and thawing </a:t>
            </a:r>
            <a:r>
              <a:rPr lang="en-US" dirty="0" smtClean="0"/>
              <a:t>of water. In </a:t>
            </a:r>
            <a:r>
              <a:rPr lang="en-US" b="1" dirty="0" smtClean="0"/>
              <a:t>liquid form</a:t>
            </a:r>
            <a:r>
              <a:rPr lang="en-US" dirty="0" smtClean="0"/>
              <a:t>, </a:t>
            </a:r>
            <a:r>
              <a:rPr lang="en-US" u="sng" dirty="0" smtClean="0"/>
              <a:t>water is able to penetrate the many holes, joints, and fissures </a:t>
            </a:r>
            <a:r>
              <a:rPr lang="en-US" dirty="0" smtClean="0"/>
              <a:t>within a rock. As the temperature drops below 32 ° F, this water freezes. </a:t>
            </a:r>
            <a:r>
              <a:rPr lang="en-US" b="1" dirty="0" smtClean="0"/>
              <a:t>As water freezes, it expands, becoming about 10% </a:t>
            </a:r>
            <a:r>
              <a:rPr lang="en-US" dirty="0" smtClean="0"/>
              <a:t>larger than it was in liquid form. The result is that </a:t>
            </a:r>
            <a:r>
              <a:rPr lang="en-US" u="sng" dirty="0" smtClean="0"/>
              <a:t>the holes and cracks in rocks are pushed outward</a:t>
            </a:r>
            <a:r>
              <a:rPr lang="en-US" dirty="0" smtClean="0"/>
              <a:t>. Even the strongest rocks are no match for this force.</a:t>
            </a:r>
          </a:p>
          <a:p>
            <a:endParaRPr lang="en-US" dirty="0" smtClean="0"/>
          </a:p>
          <a:p>
            <a:r>
              <a:rPr lang="en-US" dirty="0" smtClean="0"/>
              <a:t>As the </a:t>
            </a:r>
            <a:r>
              <a:rPr lang="en-US" b="1" dirty="0" smtClean="0"/>
              <a:t>water thaws, it is then able to penetrate further into the widened space</a:t>
            </a:r>
            <a:r>
              <a:rPr lang="en-US" dirty="0" smtClean="0"/>
              <a:t>, where it later freezes yet again. </a:t>
            </a:r>
            <a:r>
              <a:rPr lang="en-US" u="sng" dirty="0" smtClean="0"/>
              <a:t>The expansion of holes and cracks is very slow. </a:t>
            </a:r>
            <a:r>
              <a:rPr lang="en-US" dirty="0" smtClean="0"/>
              <a:t>However, water does not mind. It is very patient. Month after month, year after year, </a:t>
            </a:r>
            <a:r>
              <a:rPr lang="en-US" u="sng" dirty="0" smtClean="0"/>
              <a:t>water freezes and thaws over and over, creating larger and larger holes and cracks in the rocks.</a:t>
            </a:r>
          </a:p>
          <a:p>
            <a:endParaRPr lang="en-US" dirty="0" smtClean="0"/>
          </a:p>
          <a:p>
            <a:r>
              <a:rPr lang="en-US" dirty="0" smtClean="0"/>
              <a:t>Another important </a:t>
            </a:r>
            <a:r>
              <a:rPr lang="en-US" b="1" dirty="0" smtClean="0"/>
              <a:t>type of mechanical weathering is salt wedging</a:t>
            </a:r>
            <a:r>
              <a:rPr lang="en-US" dirty="0" smtClean="0"/>
              <a:t>. As </a:t>
            </a:r>
            <a:r>
              <a:rPr lang="en-US" b="1" dirty="0" smtClean="0"/>
              <a:t>water </a:t>
            </a:r>
            <a:r>
              <a:rPr lang="en-US" dirty="0" smtClean="0"/>
              <a:t>enters the holes and cracks in the surface of rocks, </a:t>
            </a:r>
            <a:r>
              <a:rPr lang="en-US" u="sng" dirty="0" smtClean="0"/>
              <a:t>it often carries salt with it. As the water later evaporates, the salt is left behind</a:t>
            </a:r>
            <a:r>
              <a:rPr lang="en-US" dirty="0" smtClean="0"/>
              <a:t>. Over time, these </a:t>
            </a:r>
            <a:r>
              <a:rPr lang="en-US" u="sng" dirty="0" smtClean="0"/>
              <a:t>salt deposits build up, creating pressure that can cause rocks to split and weaken.</a:t>
            </a:r>
          </a:p>
          <a:p>
            <a:endParaRPr lang="en-US" dirty="0" smtClean="0"/>
          </a:p>
          <a:p>
            <a:r>
              <a:rPr lang="en-US" b="1" dirty="0" smtClean="0"/>
              <a:t>Temperature changes also effect mechanical weathering</a:t>
            </a:r>
            <a:r>
              <a:rPr lang="en-US" dirty="0" smtClean="0"/>
              <a:t>. </a:t>
            </a:r>
            <a:r>
              <a:rPr lang="en-US" u="sng" dirty="0" smtClean="0"/>
              <a:t>As temperatures heat up, the rocks themselves expand </a:t>
            </a:r>
            <a:r>
              <a:rPr lang="en-US" dirty="0" smtClean="0"/>
              <a:t>somewhat. As the temperatures cool down, rocks contract slightly. </a:t>
            </a:r>
            <a:r>
              <a:rPr lang="en-US" u="sng" dirty="0" smtClean="0"/>
              <a:t>The effect can be the weakening of the rock itself</a:t>
            </a:r>
            <a:r>
              <a:rPr lang="en-US" dirty="0" smtClean="0"/>
              <a:t>.</a:t>
            </a:r>
            <a:endParaRPr lang="en-US" dirty="0"/>
          </a:p>
        </p:txBody>
      </p:sp>
    </p:spTree>
    <p:extLst>
      <p:ext uri="{BB962C8B-B14F-4D97-AF65-F5344CB8AC3E}">
        <p14:creationId xmlns:p14="http://schemas.microsoft.com/office/powerpoint/2010/main" val="1638894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1465</TotalTime>
  <Words>1586</Words>
  <Application>Microsoft Office PowerPoint</Application>
  <PresentationFormat>On-screen Show (4:3)</PresentationFormat>
  <Paragraphs>65</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Landslides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Landslides</dc:title>
  <dc:creator>Carol Stuart</dc:creator>
  <cp:lastModifiedBy>Carol Stuart</cp:lastModifiedBy>
  <cp:revision>21</cp:revision>
  <dcterms:created xsi:type="dcterms:W3CDTF">2016-01-15T21:27:48Z</dcterms:created>
  <dcterms:modified xsi:type="dcterms:W3CDTF">2016-01-18T21:52:06Z</dcterms:modified>
</cp:coreProperties>
</file>